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2" r:id="rId3"/>
    <p:sldId id="265" r:id="rId4"/>
    <p:sldId id="267" r:id="rId5"/>
    <p:sldId id="264" r:id="rId6"/>
    <p:sldId id="258" r:id="rId7"/>
    <p:sldId id="259" r:id="rId8"/>
    <p:sldId id="260" r:id="rId9"/>
    <p:sldId id="26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600995-0284-4620-BF7E-44F95415AAD9}" type="datetimeFigureOut">
              <a:rPr lang="cs-CZ" smtClean="0"/>
              <a:pPr/>
              <a:t>15.05.2022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D7EAA6-E477-4CE7-89A2-7899BE9859A8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656184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Georgia" pitchFamily="18" charset="0"/>
              </a:rPr>
              <a:t>SUCHÁ MASÁŽNÍ VANA </a:t>
            </a:r>
            <a:br>
              <a:rPr lang="cs-CZ" sz="3200" b="1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cs-CZ" sz="3200" b="1" dirty="0" err="1" smtClean="0">
                <a:solidFill>
                  <a:schemeClr val="tx1"/>
                </a:solidFill>
                <a:latin typeface="Georgia" pitchFamily="18" charset="0"/>
              </a:rPr>
              <a:t>Medi</a:t>
            </a:r>
            <a:r>
              <a:rPr lang="cs-CZ" sz="32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cs-CZ" sz="3200" b="1" dirty="0" err="1" smtClean="0">
                <a:solidFill>
                  <a:schemeClr val="tx1"/>
                </a:solidFill>
                <a:latin typeface="Georgia" pitchFamily="18" charset="0"/>
              </a:rPr>
              <a:t>Stream</a:t>
            </a:r>
            <a:r>
              <a:rPr lang="cs-CZ" sz="3200" b="1" dirty="0" smtClean="0">
                <a:solidFill>
                  <a:schemeClr val="tx1"/>
                </a:solidFill>
                <a:latin typeface="Georgia" pitchFamily="18" charset="0"/>
              </a:rPr>
              <a:t> 3000</a:t>
            </a:r>
            <a:endParaRPr lang="cs-CZ" sz="32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476500" y="2896394"/>
            <a:ext cx="4191000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 smtClean="0"/>
              <a:t>	</a:t>
            </a:r>
            <a:r>
              <a:rPr lang="cs-CZ" sz="2000" dirty="0" smtClean="0">
                <a:latin typeface="Georgia" pitchFamily="18" charset="0"/>
              </a:rPr>
              <a:t>Díky sponzorským darům má Centrum </a:t>
            </a:r>
            <a:r>
              <a:rPr lang="cs-CZ" sz="2000" dirty="0" err="1" smtClean="0">
                <a:latin typeface="Georgia" pitchFamily="18" charset="0"/>
              </a:rPr>
              <a:t>Kociánka</a:t>
            </a:r>
            <a:r>
              <a:rPr lang="cs-CZ" sz="2000" dirty="0" smtClean="0">
                <a:latin typeface="Georgia" pitchFamily="18" charset="0"/>
              </a:rPr>
              <a:t> – pracoviště </a:t>
            </a:r>
            <a:r>
              <a:rPr lang="cs-CZ" sz="2000" dirty="0" err="1" smtClean="0">
                <a:latin typeface="Georgia" pitchFamily="18" charset="0"/>
              </a:rPr>
              <a:t>Březejc</a:t>
            </a:r>
            <a:r>
              <a:rPr lang="cs-CZ" sz="2000" dirty="0" smtClean="0">
                <a:latin typeface="Georgia" pitchFamily="18" charset="0"/>
              </a:rPr>
              <a:t> možnost pořídit pro uživatele speciální masážní zařízení a poskytnout tak další rozšíření nabízených aktivit a služeb.</a:t>
            </a:r>
            <a:endParaRPr lang="cs-CZ" sz="2000" dirty="0"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789040"/>
            <a:ext cx="7992888" cy="1970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43688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Georgia" pitchFamily="18" charset="0"/>
              </a:rPr>
              <a:t>SUCHÁ MASÁŽNÍ VANA JE REHABILITAČNÍ PROSTŘEDEK SE ZDRAVOTNICKOU CETRTIFIKACÍ  </a:t>
            </a:r>
            <a:r>
              <a:rPr lang="cs-CZ" sz="4400" dirty="0" smtClean="0">
                <a:latin typeface="Georgia" pitchFamily="18" charset="0"/>
              </a:rPr>
              <a:t/>
            </a:r>
            <a:br>
              <a:rPr lang="cs-CZ" sz="4400" dirty="0" smtClean="0">
                <a:latin typeface="Georgia" pitchFamily="18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471664"/>
          </a:xfrm>
        </p:spPr>
        <p:txBody>
          <a:bodyPr/>
          <a:lstStyle/>
          <a:p>
            <a:pPr algn="ctr">
              <a:buFont typeface="Arial" pitchFamily="34" charset="0"/>
              <a:buChar char="•"/>
            </a:pPr>
            <a:endParaRPr lang="cs-CZ" sz="2800" dirty="0" smtClean="0">
              <a:latin typeface="Georgia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cs-CZ" sz="2800" dirty="0" smtClean="0">
                <a:latin typeface="Georgia" pitchFamily="18" charset="0"/>
              </a:rPr>
              <a:t> </a:t>
            </a:r>
            <a:r>
              <a:rPr lang="cs-CZ" sz="2000" dirty="0" smtClean="0">
                <a:latin typeface="Georgia" pitchFamily="18" charset="0"/>
              </a:rPr>
              <a:t>vhodná pro samostatné i imobilní uživatele</a:t>
            </a:r>
          </a:p>
          <a:p>
            <a:pPr algn="ctr">
              <a:buFont typeface="Wingdings" pitchFamily="2" charset="2"/>
              <a:buChar char="Ø"/>
            </a:pPr>
            <a:r>
              <a:rPr lang="cs-CZ" sz="2000" dirty="0" smtClean="0">
                <a:latin typeface="Georgia" pitchFamily="18" charset="0"/>
              </a:rPr>
              <a:t> je výborným prostředkem jako součást rehabilitace, regenerace a relaxace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75656" y="1720840"/>
            <a:ext cx="64807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000" dirty="0" smtClean="0">
                <a:latin typeface="Georgia" pitchFamily="18" charset="0"/>
              </a:rPr>
              <a:t> Uživatelé CK – pracoviště </a:t>
            </a:r>
            <a:r>
              <a:rPr lang="cs-CZ" sz="2000" dirty="0" err="1" smtClean="0">
                <a:latin typeface="Georgia" pitchFamily="18" charset="0"/>
              </a:rPr>
              <a:t>Březejc</a:t>
            </a:r>
            <a:r>
              <a:rPr lang="cs-CZ" sz="2000" dirty="0" smtClean="0">
                <a:latin typeface="Georgia" pitchFamily="18" charset="0"/>
              </a:rPr>
              <a:t> jsou handicapováni různým stupněm tělesného a mentálního postižení.</a:t>
            </a:r>
          </a:p>
          <a:p>
            <a:endParaRPr lang="cs-CZ" sz="2000" dirty="0" smtClean="0">
              <a:latin typeface="Georgia" pitchFamily="18" charset="0"/>
            </a:endParaRPr>
          </a:p>
          <a:p>
            <a:endParaRPr lang="cs-CZ" sz="2000" dirty="0" smtClean="0">
              <a:latin typeface="Georgia" pitchFamily="18" charset="0"/>
            </a:endParaRPr>
          </a:p>
          <a:p>
            <a:endParaRPr lang="cs-CZ" sz="2000" dirty="0" smtClean="0">
              <a:latin typeface="Georgia" pitchFamily="18" charset="0"/>
            </a:endParaRPr>
          </a:p>
          <a:p>
            <a:endParaRPr lang="cs-CZ" sz="2000" dirty="0" smtClean="0">
              <a:latin typeface="Georgia" pitchFamily="18" charset="0"/>
            </a:endParaRPr>
          </a:p>
          <a:p>
            <a:pPr algn="ctr"/>
            <a:r>
              <a:rPr lang="cs-CZ" sz="2000" dirty="0" smtClean="0">
                <a:latin typeface="Georgia" pitchFamily="18" charset="0"/>
              </a:rPr>
              <a:t>Součástí projevů zdravotních komplikací je často </a:t>
            </a:r>
            <a:r>
              <a:rPr lang="cs-CZ" sz="2000" dirty="0" err="1" smtClean="0">
                <a:latin typeface="Georgia" pitchFamily="18" charset="0"/>
              </a:rPr>
              <a:t>spasticita</a:t>
            </a:r>
            <a:r>
              <a:rPr lang="cs-CZ" sz="2000" dirty="0" smtClean="0">
                <a:latin typeface="Georgia" pitchFamily="18" charset="0"/>
              </a:rPr>
              <a:t>, zvýšená únavnost svalstva a rychlejší úbytek energie v průběhu dne vlivem vyšších energetických nároků na mobilitu a samostatnost.</a:t>
            </a:r>
            <a:endParaRPr lang="cs-CZ" sz="2000" dirty="0" smtClean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836712"/>
            <a:ext cx="7920880" cy="4873752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99592" y="1988840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000" dirty="0" smtClean="0">
                <a:latin typeface="Georgia" pitchFamily="18" charset="0"/>
              </a:rPr>
              <a:t>Možnost nastavení správné intenzity a plynulosti masáže přispěje jak k uvolnění tělesného napětí v důsledku </a:t>
            </a:r>
            <a:r>
              <a:rPr lang="cs-CZ" sz="2000" dirty="0" err="1" smtClean="0">
                <a:latin typeface="Georgia" pitchFamily="18" charset="0"/>
              </a:rPr>
              <a:t>spasticity</a:t>
            </a:r>
            <a:r>
              <a:rPr lang="cs-CZ" sz="2000" dirty="0" smtClean="0">
                <a:latin typeface="Georgia" pitchFamily="18" charset="0"/>
              </a:rPr>
              <a:t>, tak k načerpání energie, odpočinku a psychické pohodě uživatelů.</a:t>
            </a:r>
          </a:p>
          <a:p>
            <a:pPr algn="ctr"/>
            <a:endParaRPr lang="cs-CZ" sz="2000" dirty="0" smtClean="0">
              <a:latin typeface="Georgia" pitchFamily="18" charset="0"/>
            </a:endParaRPr>
          </a:p>
          <a:p>
            <a:pPr algn="ctr"/>
            <a:endParaRPr lang="cs-CZ" sz="2000" dirty="0" smtClean="0">
              <a:latin typeface="Georgia" pitchFamily="18" charset="0"/>
            </a:endParaRPr>
          </a:p>
          <a:p>
            <a:pPr algn="ctr"/>
            <a:endParaRPr lang="cs-CZ" sz="2000" dirty="0" smtClean="0">
              <a:latin typeface="Georgia" pitchFamily="18" charset="0"/>
            </a:endParaRPr>
          </a:p>
          <a:p>
            <a:pPr algn="ctr"/>
            <a:r>
              <a:rPr lang="cs-CZ" sz="2000" dirty="0" smtClean="0">
                <a:latin typeface="Georgia" pitchFamily="18" charset="0"/>
              </a:rPr>
              <a:t>Suchou Masážní vanu lze využít samostatně k relaxaci organismu, především ale jako přípravu pro další rehabilitační péči.</a:t>
            </a:r>
            <a:endParaRPr lang="cs-CZ" sz="20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2736304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 smtClean="0">
                <a:latin typeface="Georgia" pitchFamily="18" charset="0"/>
              </a:rPr>
              <a:t> </a:t>
            </a:r>
            <a:r>
              <a:rPr lang="cs-CZ" sz="3200" b="1" dirty="0" smtClean="0">
                <a:solidFill>
                  <a:schemeClr val="tx1"/>
                </a:solidFill>
                <a:latin typeface="Georgia" pitchFamily="18" charset="0"/>
              </a:rPr>
              <a:t>JE VYUŽITELNÁ PRO VŠECHNY UŽIVATELE BEZ OMEZENÍ DÍKY MOŽNOSTI PODROBNÉHO INDIVIDUÁLNÍHO NASTAVENÍ MASÁŽE DLE:</a:t>
            </a:r>
            <a:endParaRPr lang="cs-CZ" sz="32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99592" y="3573016"/>
            <a:ext cx="7787208" cy="2553147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2400" dirty="0" smtClean="0">
                <a:latin typeface="Georgia" pitchFamily="18" charset="0"/>
              </a:rPr>
              <a:t>výšky, proporcí a váhy klienta</a:t>
            </a:r>
          </a:p>
          <a:p>
            <a:pPr algn="ctr"/>
            <a:r>
              <a:rPr lang="cs-CZ" sz="2400" dirty="0" smtClean="0">
                <a:latin typeface="Georgia" pitchFamily="18" charset="0"/>
              </a:rPr>
              <a:t>pohlaví</a:t>
            </a:r>
          </a:p>
          <a:p>
            <a:pPr algn="ctr"/>
            <a:r>
              <a:rPr lang="cs-CZ" sz="2400" dirty="0" smtClean="0">
                <a:latin typeface="Georgia" pitchFamily="18" charset="0"/>
              </a:rPr>
              <a:t>velikosti masírované oblasti</a:t>
            </a:r>
          </a:p>
          <a:p>
            <a:pPr algn="ctr"/>
            <a:r>
              <a:rPr lang="cs-CZ" sz="2400" dirty="0" smtClean="0">
                <a:latin typeface="Georgia" pitchFamily="18" charset="0"/>
              </a:rPr>
              <a:t>požadovaného času a </a:t>
            </a:r>
            <a:r>
              <a:rPr lang="cs-CZ" sz="2400" dirty="0" smtClean="0">
                <a:latin typeface="Georgia" pitchFamily="18" charset="0"/>
              </a:rPr>
              <a:t>intenzity</a:t>
            </a:r>
            <a:endParaRPr lang="cs-CZ" sz="2400" dirty="0" smtClean="0">
              <a:latin typeface="Georgia" pitchFamily="18" charset="0"/>
            </a:endParaRPr>
          </a:p>
          <a:p>
            <a:pPr algn="ctr"/>
            <a:r>
              <a:rPr lang="cs-CZ" sz="2400" dirty="0" smtClean="0">
                <a:latin typeface="Georgia" pitchFamily="18" charset="0"/>
              </a:rPr>
              <a:t>možnost  individuálního snížení intenzity pro krční páteř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Georgia" pitchFamily="18" charset="0"/>
              </a:rPr>
              <a:t>MOŽNOST 5 POHYBŮ MASÁŽNÍCH TRYSEK</a:t>
            </a:r>
            <a:endParaRPr lang="cs-CZ" sz="32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1800200" cy="19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2204864"/>
            <a:ext cx="1764000" cy="2023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2204864"/>
            <a:ext cx="1782581" cy="19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4293096"/>
            <a:ext cx="1771579" cy="19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79712" y="4437112"/>
            <a:ext cx="1800000" cy="1869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88808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Georgia" pitchFamily="18" charset="0"/>
              </a:rPr>
              <a:t>PŘEHLEDNÝ OTOČNÝ OVLÁDACÍ PANEL</a:t>
            </a:r>
            <a:endParaRPr lang="cs-CZ" sz="32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501008"/>
            <a:ext cx="3539307" cy="209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3356992"/>
            <a:ext cx="3524200" cy="2557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Georgia" pitchFamily="18" charset="0"/>
              </a:rPr>
              <a:t>TECHNICKÉ VÝHODY SUCHÉ MASÁŽNÍ VANY</a:t>
            </a:r>
            <a:endParaRPr lang="cs-CZ" sz="3200" b="1" dirty="0">
              <a:latin typeface="Georgia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327648"/>
          </a:xfrm>
        </p:spPr>
        <p:txBody>
          <a:bodyPr/>
          <a:lstStyle/>
          <a:p>
            <a:pPr algn="ctr">
              <a:buFont typeface="Arial" pitchFamily="34" charset="0"/>
              <a:buChar char="•"/>
            </a:pPr>
            <a:r>
              <a:rPr lang="cs-CZ" sz="2400" dirty="0" smtClean="0">
                <a:latin typeface="Georgia" pitchFamily="18" charset="0"/>
              </a:rPr>
              <a:t> 2 pohyblivé masážní trysky</a:t>
            </a:r>
          </a:p>
          <a:p>
            <a:pPr algn="ctr">
              <a:buFont typeface="Arial" pitchFamily="34" charset="0"/>
              <a:buChar char="•"/>
            </a:pPr>
            <a:r>
              <a:rPr lang="cs-CZ" sz="2400" dirty="0" smtClean="0">
                <a:latin typeface="Georgia" pitchFamily="18" charset="0"/>
              </a:rPr>
              <a:t> možnost nastavení intenzity až do 5 barů</a:t>
            </a:r>
          </a:p>
          <a:p>
            <a:pPr algn="ctr">
              <a:buFont typeface="Arial" pitchFamily="34" charset="0"/>
              <a:buChar char="•"/>
            </a:pPr>
            <a:r>
              <a:rPr lang="cs-CZ" sz="2400" dirty="0" smtClean="0">
                <a:latin typeface="Georgia" pitchFamily="18" charset="0"/>
              </a:rPr>
              <a:t> zpevněná plocha pro nasedání hůře mobilních klientů</a:t>
            </a:r>
          </a:p>
          <a:p>
            <a:pPr algn="ctr">
              <a:buFont typeface="Arial" pitchFamily="34" charset="0"/>
              <a:buChar char="•"/>
            </a:pPr>
            <a:r>
              <a:rPr lang="cs-CZ" sz="2400" dirty="0" smtClean="0">
                <a:latin typeface="Georgia" pitchFamily="18" charset="0"/>
              </a:rPr>
              <a:t> nosnost 200 kg</a:t>
            </a:r>
          </a:p>
          <a:p>
            <a:pPr algn="ctr">
              <a:buFont typeface="Arial" pitchFamily="34" charset="0"/>
              <a:buChar char="•"/>
            </a:pPr>
            <a:r>
              <a:rPr lang="cs-CZ" sz="2400" dirty="0" smtClean="0">
                <a:latin typeface="Georgia" pitchFamily="18" charset="0"/>
              </a:rPr>
              <a:t> objem vody 430 l – výměna jednou za 1,5-2 roky (bez potřeby napojení na odpad)</a:t>
            </a:r>
          </a:p>
          <a:p>
            <a:pPr algn="ctr">
              <a:buFont typeface="Arial" pitchFamily="34" charset="0"/>
              <a:buChar char="•"/>
            </a:pPr>
            <a:r>
              <a:rPr lang="cs-CZ" sz="2400" dirty="0" smtClean="0">
                <a:latin typeface="Georgia" pitchFamily="18" charset="0"/>
              </a:rPr>
              <a:t> komponenty uvnitř vodního tanku jsou z nerezové oceli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</TotalTime>
  <Words>223</Words>
  <Application>Microsoft Office PowerPoint</Application>
  <PresentationFormat>Předvádění na obrazovce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Tok</vt:lpstr>
      <vt:lpstr>SUCHÁ MASÁŽNÍ VANA  Medi Stream 3000</vt:lpstr>
      <vt:lpstr>Snímek 2</vt:lpstr>
      <vt:lpstr>SUCHÁ MASÁŽNÍ VANA JE REHABILITAČNÍ PROSTŘEDEK SE ZDRAVOTNICKOU CETRTIFIKACÍ   </vt:lpstr>
      <vt:lpstr>Snímek 4</vt:lpstr>
      <vt:lpstr>Snímek 5</vt:lpstr>
      <vt:lpstr> JE VYUŽITELNÁ PRO VŠECHNY UŽIVATELE BEZ OMEZENÍ DÍKY MOŽNOSTI PODROBNÉHO INDIVIDUÁLNÍHO NASTAVENÍ MASÁŽE DLE:</vt:lpstr>
      <vt:lpstr>MOŽNOST 5 POHYBŮ MASÁŽNÍCH TRYSEK</vt:lpstr>
      <vt:lpstr>PŘEHLEDNÝ OTOČNÝ OVLÁDACÍ PANEL</vt:lpstr>
      <vt:lpstr>TECHNICKÉ VÝHODY SUCHÉ MASÁŽNÍ VANY</vt:lpstr>
    </vt:vector>
  </TitlesOfParts>
  <Company>Centrum Kociánka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SUCHÁ MASÁŽNÍ VANA  Medi Stream Spa</dc:title>
  <dc:creator>Martina Sedláčková</dc:creator>
  <cp:lastModifiedBy>Martina Oháňková</cp:lastModifiedBy>
  <cp:revision>21</cp:revision>
  <dcterms:created xsi:type="dcterms:W3CDTF">2022-05-12T12:29:01Z</dcterms:created>
  <dcterms:modified xsi:type="dcterms:W3CDTF">2022-05-15T13:35:40Z</dcterms:modified>
</cp:coreProperties>
</file>