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86" r:id="rId12"/>
    <p:sldId id="278" r:id="rId13"/>
    <p:sldId id="281" r:id="rId14"/>
    <p:sldId id="282" r:id="rId15"/>
    <p:sldId id="279" r:id="rId16"/>
    <p:sldId id="280" r:id="rId17"/>
    <p:sldId id="283" r:id="rId18"/>
    <p:sldId id="267" r:id="rId19"/>
    <p:sldId id="268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72A"/>
    <a:srgbClr val="515D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9CE8-7076-4AC3-BFAC-FF025A2F4980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3DF2-D0AF-4157-9B5D-1306305CC6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211E-6566-47C8-B1BE-CE785886E3F6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AF76-277F-43AA-9F22-4FB1D75A52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DD74-FAB4-47C5-B679-393ADA81E2F6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CF2E-9BDE-4529-ABD6-FD6709475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263F-FAC9-42E3-802E-9BE225FCA304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CDCB-D99A-49E1-9BA8-660B7F9E81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071F-7D5E-43E8-85D7-A815C005CD0F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FE38-B1C5-4046-A751-785E0805CB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6405-2801-4966-A68E-8B859C0FC069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0EB8-14DF-47D6-972B-B4C05A571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B136-D277-406E-BC73-27577F6305CF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0A40-1C1E-4763-8590-242240D45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069D-0511-474A-96A1-C3CA03A5F382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E5A7-B03B-4D63-A20B-EC515453BE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E4FE-65CF-4538-B9A0-FECFC5E3A1F2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D73D-ECDB-495E-BAED-72007356C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5292-3923-44A3-B9C9-8426FDC7E35F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8A8A-6D13-4761-9209-F4CB9E1EF9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DB92-CBBE-4108-AE96-E92714602848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7E0C-A449-4A29-B5D7-F9FD0B9E3B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C2A69-A6C8-4ED9-9623-20C0DB98537F}" type="datetimeFigureOut">
              <a:rPr lang="cs-CZ"/>
              <a:pPr>
                <a:defRPr/>
              </a:pPr>
              <a:t>22.07.2021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860DD-A8D6-4F07-A50B-CDE8A65B0E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 smtClean="0">
                <a:solidFill>
                  <a:srgbClr val="76B72A"/>
                </a:solidFill>
                <a:latin typeface="GothamBoldCE" pitchFamily="50" charset="0"/>
              </a:rPr>
              <a:t>Centrum </a:t>
            </a:r>
            <a:r>
              <a:rPr lang="cs-CZ" sz="6000" b="1" dirty="0" err="1" smtClean="0">
                <a:solidFill>
                  <a:srgbClr val="76B72A"/>
                </a:solidFill>
                <a:latin typeface="GothamBoldCE" pitchFamily="50" charset="0"/>
              </a:rPr>
              <a:t>Kociánka</a:t>
            </a:r>
            <a:endParaRPr lang="cs-CZ" sz="6000" b="1" dirty="0">
              <a:solidFill>
                <a:srgbClr val="76B72A"/>
              </a:solidFill>
              <a:latin typeface="GothamBoldCE" pitchFamily="50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515D5B"/>
                </a:solidFill>
                <a:latin typeface="GothamBoldCE" pitchFamily="50" charset="0"/>
              </a:rPr>
              <a:t>Kdo jsme a co děláme?</a:t>
            </a:r>
            <a:endParaRPr lang="cs-CZ" dirty="0">
              <a:solidFill>
                <a:srgbClr val="515D5B"/>
              </a:solidFill>
              <a:latin typeface="GothamBoldCE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41987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Co dobrovolník získá? (vedle dobrého pocitu)</a:t>
            </a:r>
          </a:p>
          <a:p>
            <a:pPr algn="ctr">
              <a:buNone/>
            </a:pPr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záznam do CV</a:t>
            </a:r>
          </a:p>
          <a:p>
            <a:pPr>
              <a:buNone/>
            </a:pPr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potvrzení ze strany poskytovatele, případně doporučení</a:t>
            </a:r>
          </a:p>
          <a:p>
            <a:pPr>
              <a:buNone/>
            </a:pPr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cenné zkušenosti s cílovými skupinami zařízení</a:t>
            </a:r>
          </a:p>
          <a:p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navázání nových přátelství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76B72A"/>
                </a:solidFill>
                <a:latin typeface="GothamBoldCE" pitchFamily="50" charset="0"/>
              </a:rPr>
              <a:t>Dobrovolnictví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8958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GothamBoldCE" pitchFamily="50" charset="0"/>
              </a:rPr>
              <a:t>Den dobrovolníků</a:t>
            </a:r>
            <a:endParaRPr lang="cs-CZ" sz="4000" dirty="0">
              <a:solidFill>
                <a:srgbClr val="76B72A"/>
              </a:solidFill>
              <a:latin typeface="GothamBoldCE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setkání a poděkování</a:t>
            </a: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začátek prosince</a:t>
            </a:r>
          </a:p>
          <a:p>
            <a:pPr>
              <a:buNone/>
            </a:pPr>
            <a:endParaRPr lang="cs-CZ" sz="2800" dirty="0">
              <a:solidFill>
                <a:srgbClr val="515D5B"/>
              </a:solidFill>
              <a:latin typeface="GothamMediumCE" pitchFamily="50" charset="0"/>
            </a:endParaRPr>
          </a:p>
        </p:txBody>
      </p:sp>
      <p:pic>
        <p:nvPicPr>
          <p:cNvPr id="4" name="Obrázek 3" descr="DSC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5593511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DK Downward Fall" pitchFamily="2" charset="-18"/>
              </a:rPr>
              <a:t>DOBRÝ DEN KOCIÁNKO</a:t>
            </a:r>
            <a:endParaRPr lang="cs-CZ" sz="4000" dirty="0">
              <a:solidFill>
                <a:srgbClr val="76B72A"/>
              </a:solidFill>
              <a:latin typeface="DK Downward Fall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64496"/>
          </a:xfrm>
        </p:spPr>
        <p:txBody>
          <a:bodyPr/>
          <a:lstStyle/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festival lidských hodnot – v Zahradě lidských hodnot, celkově 101 hodnot</a:t>
            </a:r>
          </a:p>
          <a:p>
            <a:r>
              <a:rPr lang="cs-CZ" sz="2400" dirty="0" err="1" smtClean="0">
                <a:solidFill>
                  <a:srgbClr val="515D5B"/>
                </a:solidFill>
                <a:latin typeface="GothamMediumCE" pitchFamily="50" charset="0"/>
              </a:rPr>
              <a:t>multižánrový</a:t>
            </a:r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 festival (hudba, divadlo …)</a:t>
            </a: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workshopy, aktivity</a:t>
            </a: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integrační charakter, prezentace služeb</a:t>
            </a: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Jarmark </a:t>
            </a:r>
            <a:r>
              <a:rPr lang="cs-CZ" sz="2400" dirty="0" err="1" smtClean="0">
                <a:solidFill>
                  <a:srgbClr val="515D5B"/>
                </a:solidFill>
                <a:latin typeface="GothamMediumCE" pitchFamily="50" charset="0"/>
              </a:rPr>
              <a:t>neziskovek</a:t>
            </a:r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 + Snídaně </a:t>
            </a:r>
            <a:r>
              <a:rPr lang="cs-CZ" sz="2400" dirty="0" err="1" smtClean="0">
                <a:solidFill>
                  <a:srgbClr val="515D5B"/>
                </a:solidFill>
                <a:latin typeface="GothamMediumCE" pitchFamily="50" charset="0"/>
              </a:rPr>
              <a:t>neziskovek</a:t>
            </a:r>
            <a:endParaRPr lang="cs-CZ" sz="24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konec května (nahradil původní Den dětí)</a:t>
            </a: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Celodenní (dopoledne spíše pro děti, odpoledne – kultura)</a:t>
            </a: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areál Centra </a:t>
            </a:r>
            <a:r>
              <a:rPr lang="cs-CZ" sz="2400" dirty="0" err="1" smtClean="0">
                <a:solidFill>
                  <a:srgbClr val="515D5B"/>
                </a:solidFill>
                <a:latin typeface="GothamMediumCE" pitchFamily="50" charset="0"/>
              </a:rPr>
              <a:t>Kociánka</a:t>
            </a:r>
            <a:endParaRPr lang="cs-CZ" sz="24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DK Downward Fall" pitchFamily="2" charset="-18"/>
              </a:rPr>
              <a:t>Hudba</a:t>
            </a:r>
            <a:endParaRPr lang="cs-CZ" sz="4000" dirty="0">
              <a:solidFill>
                <a:srgbClr val="76B72A"/>
              </a:solidFill>
              <a:latin typeface="DK Downward Fall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/>
          <a:lstStyle/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Květy, </a:t>
            </a:r>
            <a:r>
              <a:rPr lang="cs-CZ" sz="2800" dirty="0" err="1" smtClean="0">
                <a:solidFill>
                  <a:srgbClr val="515D5B"/>
                </a:solidFill>
                <a:latin typeface="GothamMediumCE" pitchFamily="50" charset="0"/>
              </a:rPr>
              <a:t>Katarzia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, Poletíme?, Bratři </a:t>
            </a:r>
            <a:r>
              <a:rPr lang="cs-CZ" sz="2800" dirty="0" err="1" smtClean="0">
                <a:solidFill>
                  <a:srgbClr val="515D5B"/>
                </a:solidFill>
                <a:latin typeface="GothamMediumCE" pitchFamily="50" charset="0"/>
              </a:rPr>
              <a:t>Orffové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 …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JHP_7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3"/>
            <a:ext cx="4639875" cy="3096344"/>
          </a:xfrm>
          <a:prstGeom prst="rect">
            <a:avLst/>
          </a:prstGeom>
        </p:spPr>
      </p:pic>
      <p:pic>
        <p:nvPicPr>
          <p:cNvPr id="5" name="Obrázek 4" descr="photo_by_tereza_ikon-3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0"/>
            <a:ext cx="28836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DK Downward Fall" pitchFamily="2" charset="-18"/>
              </a:rPr>
              <a:t>Divadla </a:t>
            </a:r>
            <a:endParaRPr lang="cs-CZ" sz="4000" dirty="0">
              <a:solidFill>
                <a:srgbClr val="76B72A"/>
              </a:solidFill>
              <a:latin typeface="DK Downward Fall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Divadlo Facka, Anička a letadýlko, divadlo ALDENTE …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photo_by_tereza_ikon-3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4320000" cy="2883600"/>
          </a:xfrm>
          <a:prstGeom prst="rect">
            <a:avLst/>
          </a:prstGeom>
        </p:spPr>
      </p:pic>
      <p:pic>
        <p:nvPicPr>
          <p:cNvPr id="5" name="Obrázek 4" descr="photo_by_tereza_ikon-3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8836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DK Downward Fall" pitchFamily="2" charset="-18"/>
              </a:rPr>
              <a:t>DDK – Jak se zapojit</a:t>
            </a:r>
            <a:endParaRPr lang="cs-CZ" sz="4000" dirty="0">
              <a:solidFill>
                <a:srgbClr val="76B72A"/>
              </a:solidFill>
              <a:latin typeface="DK Downward Fall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77072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515D5B"/>
                </a:solidFill>
                <a:latin typeface="GothamMediumCE" pitchFamily="50" charset="0"/>
              </a:rPr>
              <a:t>Jednodenní dobrovolník </a:t>
            </a: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výpomoc v den festivalu (brána-vstupné, hlídání prostor, pomoc vychovatelům na stáncích)</a:t>
            </a: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potvrzení a doporučení</a:t>
            </a: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zajištění oběda</a:t>
            </a: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možnost si z části užít festival</a:t>
            </a: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nová přátelství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76B72A"/>
                </a:solidFill>
                <a:latin typeface="DK Downward Fall" pitchFamily="2" charset="-18"/>
              </a:rPr>
              <a:t>DDK – Jak se zapojit</a:t>
            </a:r>
            <a:endParaRPr lang="cs-CZ" dirty="0">
              <a:solidFill>
                <a:srgbClr val="76B72A"/>
              </a:solidFill>
              <a:latin typeface="DK Downward Fall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8904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515D5B"/>
                </a:solidFill>
                <a:latin typeface="GothamMediumCE" pitchFamily="50" charset="0"/>
              </a:rPr>
              <a:t>Organizace festivalu 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(forma praxe/stáže)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podílet se přímo na plánování festivalu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cca leden-květen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hudba/produkce, divadlo, Jarmark, koordinace dobrovolníků, propagace/PR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potvrzení o praxi/stáži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zkušenosti do CV i do života 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  <a:sym typeface="Wingdings" pitchFamily="2" charset="2"/>
              </a:rPr>
              <a:t></a:t>
            </a:r>
            <a:endParaRPr lang="cs-CZ" sz="28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76B72A"/>
                </a:solidFill>
                <a:latin typeface="DK Downward Fall" pitchFamily="2" charset="-18"/>
              </a:rPr>
              <a:t>DOBRÝ DEN KOCIÁNKO</a:t>
            </a:r>
            <a:endParaRPr lang="cs-CZ" dirty="0">
              <a:solidFill>
                <a:srgbClr val="76B72A"/>
              </a:solidFill>
              <a:latin typeface="DK Downward Fall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000" dirty="0" smtClean="0">
                <a:solidFill>
                  <a:srgbClr val="76B72A"/>
                </a:solidFill>
                <a:latin typeface="GothamBoldCE" pitchFamily="50" charset="0"/>
              </a:rPr>
              <a:t>www.</a:t>
            </a:r>
            <a:r>
              <a:rPr lang="cs-CZ" sz="4000" dirty="0" err="1" smtClean="0">
                <a:solidFill>
                  <a:srgbClr val="76B72A"/>
                </a:solidFill>
                <a:latin typeface="GothamBoldCE" pitchFamily="50" charset="0"/>
              </a:rPr>
              <a:t>dobrydenkocianko.cz</a:t>
            </a:r>
            <a:endParaRPr lang="cs-CZ" sz="4000" dirty="0">
              <a:solidFill>
                <a:srgbClr val="76B72A"/>
              </a:solidFill>
              <a:latin typeface="GothamBoldCE" pitchFamily="5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GothamBoldCE" pitchFamily="50" charset="0"/>
              </a:rPr>
              <a:t>Kontakty</a:t>
            </a:r>
            <a:endParaRPr lang="cs-CZ" sz="4000" dirty="0">
              <a:solidFill>
                <a:srgbClr val="76B72A"/>
              </a:solidFill>
              <a:latin typeface="GothamBoldCE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76B72A"/>
                </a:solidFill>
                <a:latin typeface="GothamMediumCE" pitchFamily="50" charset="0"/>
              </a:rPr>
              <a:t>Praxe, stáže, dobrovolnictví, exkurze, festival</a:t>
            </a:r>
            <a:endParaRPr lang="cs-CZ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515D5B"/>
                </a:solidFill>
                <a:latin typeface="GothamMediumCE" pitchFamily="50" charset="0"/>
              </a:rPr>
              <a:t>Tereza </a:t>
            </a:r>
            <a:r>
              <a:rPr lang="cs-CZ" sz="2800" b="1" dirty="0" err="1" smtClean="0">
                <a:solidFill>
                  <a:srgbClr val="515D5B"/>
                </a:solidFill>
                <a:latin typeface="GothamMediumCE" pitchFamily="50" charset="0"/>
              </a:rPr>
              <a:t>Bízová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, </a:t>
            </a:r>
          </a:p>
          <a:p>
            <a:pPr>
              <a:buNone/>
            </a:pPr>
            <a:r>
              <a:rPr lang="cs-CZ" sz="2400" i="1" dirty="0" smtClean="0">
                <a:solidFill>
                  <a:srgbClr val="515D5B"/>
                </a:solidFill>
                <a:latin typeface="GothamMediumCE" pitchFamily="50" charset="0"/>
              </a:rPr>
              <a:t>public relations a marketing</a:t>
            </a:r>
          </a:p>
          <a:p>
            <a:pPr>
              <a:buNone/>
            </a:pPr>
            <a:endParaRPr lang="cs-CZ" sz="2800" i="1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e-mail: </a:t>
            </a:r>
            <a:r>
              <a:rPr lang="cs-CZ" sz="2800" b="1" dirty="0" err="1" smtClean="0">
                <a:solidFill>
                  <a:srgbClr val="76B72A"/>
                </a:solidFill>
                <a:latin typeface="GothamMediumCE" pitchFamily="50" charset="0"/>
              </a:rPr>
              <a:t>tereza.bizova</a:t>
            </a:r>
            <a:r>
              <a:rPr lang="cs-CZ" sz="2800" b="1" dirty="0" smtClean="0">
                <a:solidFill>
                  <a:srgbClr val="76B72A"/>
                </a:solidFill>
                <a:latin typeface="GothamMediumCE" pitchFamily="50" charset="0"/>
              </a:rPr>
              <a:t>@</a:t>
            </a:r>
            <a:r>
              <a:rPr lang="cs-CZ" sz="2800" b="1" dirty="0" err="1" smtClean="0">
                <a:solidFill>
                  <a:srgbClr val="76B72A"/>
                </a:solidFill>
                <a:latin typeface="GothamMediumCE" pitchFamily="50" charset="0"/>
              </a:rPr>
              <a:t>kocianka.cz</a:t>
            </a:r>
            <a:endParaRPr lang="cs-CZ" sz="2800" b="1" dirty="0" smtClean="0">
              <a:solidFill>
                <a:srgbClr val="76B72A"/>
              </a:solidFill>
              <a:latin typeface="GothamMediumCE" pitchFamily="50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telefon: </a:t>
            </a:r>
            <a:r>
              <a:rPr lang="cs-CZ" sz="2800" b="1" dirty="0" smtClean="0">
                <a:solidFill>
                  <a:srgbClr val="515D5B"/>
                </a:solidFill>
                <a:latin typeface="GothamMediumCE" pitchFamily="50" charset="0"/>
              </a:rPr>
              <a:t>515 504 241</a:t>
            </a:r>
          </a:p>
          <a:p>
            <a:pPr>
              <a:buNone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mobil: </a:t>
            </a:r>
            <a:r>
              <a:rPr lang="cs-CZ" sz="2800" b="1" dirty="0" smtClean="0">
                <a:solidFill>
                  <a:srgbClr val="515D5B"/>
                </a:solidFill>
                <a:latin typeface="GothamMediumCE" pitchFamily="50" charset="0"/>
              </a:rPr>
              <a:t>603 951 198</a:t>
            </a:r>
            <a:endParaRPr lang="cs-CZ" sz="2800" b="1" dirty="0">
              <a:solidFill>
                <a:srgbClr val="515D5B"/>
              </a:solidFill>
              <a:latin typeface="GothamMediumCE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algn="ctr">
              <a:buNone/>
            </a:pPr>
            <a:r>
              <a:rPr lang="cs-CZ" sz="4800" dirty="0" smtClean="0">
                <a:solidFill>
                  <a:srgbClr val="76B72A"/>
                </a:solidFill>
                <a:latin typeface="GothamBoldCE" pitchFamily="50" charset="0"/>
              </a:rPr>
              <a:t>www.</a:t>
            </a:r>
            <a:r>
              <a:rPr lang="cs-CZ" sz="4800" dirty="0" err="1" smtClean="0">
                <a:solidFill>
                  <a:srgbClr val="76B72A"/>
                </a:solidFill>
                <a:latin typeface="GothamBoldCE" pitchFamily="50" charset="0"/>
              </a:rPr>
              <a:t>centrumkocianka.cz</a:t>
            </a:r>
            <a:endParaRPr lang="cs-CZ" sz="4800" dirty="0" smtClean="0">
              <a:solidFill>
                <a:srgbClr val="76B72A"/>
              </a:solidFill>
              <a:latin typeface="GothamBoldCE" pitchFamily="50" charset="0"/>
            </a:endParaRPr>
          </a:p>
          <a:p>
            <a:pPr algn="ctr">
              <a:buNone/>
            </a:pPr>
            <a:r>
              <a:rPr lang="cs-CZ" sz="4800" dirty="0" smtClean="0">
                <a:solidFill>
                  <a:srgbClr val="515D5B"/>
                </a:solidFill>
                <a:latin typeface="GothamBoldCE" pitchFamily="50" charset="0"/>
              </a:rPr>
              <a:t/>
            </a:r>
            <a:br>
              <a:rPr lang="cs-CZ" sz="4800" dirty="0" smtClean="0">
                <a:solidFill>
                  <a:srgbClr val="515D5B"/>
                </a:solidFill>
                <a:latin typeface="GothamBoldCE" pitchFamily="50" charset="0"/>
              </a:rPr>
            </a:br>
            <a:r>
              <a:rPr lang="cs-CZ" sz="4800" dirty="0" smtClean="0">
                <a:solidFill>
                  <a:srgbClr val="515D5B"/>
                </a:solidFill>
                <a:latin typeface="GothamBoldCE" pitchFamily="50" charset="0"/>
              </a:rPr>
              <a:t>Centrum </a:t>
            </a:r>
            <a:r>
              <a:rPr lang="cs-CZ" sz="4800" dirty="0" err="1" smtClean="0">
                <a:solidFill>
                  <a:srgbClr val="515D5B"/>
                </a:solidFill>
                <a:latin typeface="GothamBoldCE" pitchFamily="50" charset="0"/>
              </a:rPr>
              <a:t>Kociánka</a:t>
            </a:r>
            <a:endParaRPr lang="cs-CZ" sz="4800" dirty="0" smtClean="0">
              <a:solidFill>
                <a:srgbClr val="515D5B"/>
              </a:solidFill>
              <a:latin typeface="GothamBoldCE" pitchFamily="50" charset="0"/>
            </a:endParaRPr>
          </a:p>
          <a:p>
            <a:pPr algn="ctr">
              <a:buNone/>
            </a:pPr>
            <a:r>
              <a:rPr lang="cs-CZ" sz="4800" dirty="0" smtClean="0">
                <a:solidFill>
                  <a:srgbClr val="76B72A"/>
                </a:solidFill>
                <a:latin typeface="GothamBoldCE" pitchFamily="50" charset="0"/>
              </a:rPr>
              <a:t/>
            </a:r>
            <a:br>
              <a:rPr lang="cs-CZ" sz="4800" dirty="0" smtClean="0">
                <a:solidFill>
                  <a:srgbClr val="76B72A"/>
                </a:solidFill>
                <a:latin typeface="GothamBoldCE" pitchFamily="50" charset="0"/>
              </a:rPr>
            </a:br>
            <a:r>
              <a:rPr lang="cs-CZ" sz="4800" dirty="0" err="1" smtClean="0">
                <a:solidFill>
                  <a:srgbClr val="515D5B"/>
                </a:solidFill>
                <a:latin typeface="GothamBoldCE" pitchFamily="50" charset="0"/>
              </a:rPr>
              <a:t>centrumkocianka</a:t>
            </a:r>
            <a:endParaRPr lang="cs-CZ" sz="4800" dirty="0">
              <a:solidFill>
                <a:srgbClr val="515D5B"/>
              </a:solidFill>
              <a:latin typeface="GothamBoldCE" pitchFamily="50" charset="0"/>
            </a:endParaRPr>
          </a:p>
        </p:txBody>
      </p:sp>
      <p:pic>
        <p:nvPicPr>
          <p:cNvPr id="4" name="Obrázek 3" descr="facebook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828000" cy="828000"/>
          </a:xfrm>
          <a:prstGeom prst="rect">
            <a:avLst/>
          </a:prstGeom>
        </p:spPr>
      </p:pic>
      <p:pic>
        <p:nvPicPr>
          <p:cNvPr id="5" name="Obrázek 4" descr="png-clipart-computer-icons-logo-instagram-logo-miscellaneous-logo.png"/>
          <p:cNvPicPr>
            <a:picLocks noChangeAspect="1"/>
          </p:cNvPicPr>
          <p:nvPr/>
        </p:nvPicPr>
        <p:blipFill>
          <a:blip r:embed="rId3" cstate="print"/>
          <a:srcRect l="21437" t="7155" r="23117" b="8415"/>
          <a:stretch>
            <a:fillRect/>
          </a:stretch>
        </p:blipFill>
        <p:spPr>
          <a:xfrm>
            <a:off x="755576" y="4509120"/>
            <a:ext cx="815642" cy="8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515D5B"/>
                </a:solidFill>
                <a:latin typeface="GothamBoldCE" pitchFamily="50" charset="0"/>
              </a:rPr>
              <a:t>příspěvková organizace </a:t>
            </a:r>
          </a:p>
          <a:p>
            <a:pPr algn="ctr">
              <a:buNone/>
            </a:pPr>
            <a:r>
              <a:rPr lang="cs-CZ" dirty="0" smtClean="0">
                <a:solidFill>
                  <a:srgbClr val="515D5B"/>
                </a:solidFill>
                <a:latin typeface="GothamBoldCE" pitchFamily="50" charset="0"/>
              </a:rPr>
              <a:t>Ministerstva práce a sociálních věcí</a:t>
            </a:r>
          </a:p>
          <a:p>
            <a:endParaRPr lang="cs-CZ" dirty="0"/>
          </a:p>
        </p:txBody>
      </p:sp>
      <p:pic>
        <p:nvPicPr>
          <p:cNvPr id="4" name="Obrázek 3" descr="logo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12976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040560"/>
          </a:xfrm>
        </p:spPr>
        <p:txBody>
          <a:bodyPr/>
          <a:lstStyle/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založeno 1919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pracoviště: </a:t>
            </a:r>
            <a:r>
              <a:rPr lang="cs-CZ" sz="2800" b="1" i="1" dirty="0" smtClean="0">
                <a:solidFill>
                  <a:srgbClr val="515D5B"/>
                </a:solidFill>
                <a:latin typeface="GothamMediumCE" pitchFamily="50" charset="0"/>
              </a:rPr>
              <a:t>Brno </a:t>
            </a:r>
            <a:r>
              <a:rPr lang="cs-CZ" sz="2800" i="1" dirty="0" smtClean="0">
                <a:solidFill>
                  <a:srgbClr val="515D5B"/>
                </a:solidFill>
                <a:latin typeface="GothamMediumCE" pitchFamily="50" charset="0"/>
              </a:rPr>
              <a:t>(Královo Pole)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 a </a:t>
            </a:r>
            <a:r>
              <a:rPr lang="cs-CZ" sz="2800" b="1" i="1" dirty="0" err="1" smtClean="0">
                <a:solidFill>
                  <a:srgbClr val="515D5B"/>
                </a:solidFill>
                <a:latin typeface="GothamMediumCE" pitchFamily="50" charset="0"/>
              </a:rPr>
              <a:t>Březejc</a:t>
            </a: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 (Vysočina)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úzká spolupráce se školami a neziskovými organizacemi (podobného zaměření)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 </a:t>
            </a:r>
            <a:r>
              <a:rPr lang="cs-CZ" sz="2400" i="1" dirty="0" smtClean="0">
                <a:solidFill>
                  <a:srgbClr val="515D5B"/>
                </a:solidFill>
                <a:latin typeface="GothamMediumCE" pitchFamily="50" charset="0"/>
              </a:rPr>
              <a:t>Posláním Centra </a:t>
            </a:r>
            <a:r>
              <a:rPr lang="cs-CZ" sz="2400" i="1" dirty="0" err="1" smtClean="0">
                <a:solidFill>
                  <a:srgbClr val="515D5B"/>
                </a:solidFill>
                <a:latin typeface="GothamMediumCE" pitchFamily="50" charset="0"/>
              </a:rPr>
              <a:t>Kociánka</a:t>
            </a:r>
            <a:r>
              <a:rPr lang="cs-CZ" sz="2400" i="1" dirty="0" smtClean="0">
                <a:solidFill>
                  <a:srgbClr val="515D5B"/>
                </a:solidFill>
                <a:latin typeface="GothamMediumCE" pitchFamily="50" charset="0"/>
              </a:rPr>
              <a:t> je, prostřednictvím moderního pojetí odborných sociálních a zdravotních služeb, pokračovat v tradici ucelené rehabilitace dětí i dospělých se zdravotním postižením, v jejich podpoře ve vzdělávání </a:t>
            </a:r>
            <a:br>
              <a:rPr lang="cs-CZ" sz="2400" i="1" dirty="0" smtClean="0">
                <a:solidFill>
                  <a:srgbClr val="515D5B"/>
                </a:solidFill>
                <a:latin typeface="GothamMediumCE" pitchFamily="50" charset="0"/>
              </a:rPr>
            </a:br>
            <a:r>
              <a:rPr lang="cs-CZ" sz="2400" i="1" dirty="0" smtClean="0">
                <a:solidFill>
                  <a:srgbClr val="515D5B"/>
                </a:solidFill>
                <a:latin typeface="GothamMediumCE" pitchFamily="50" charset="0"/>
              </a:rPr>
              <a:t>a zapojení do společnosti</a:t>
            </a:r>
            <a:r>
              <a:rPr lang="cs-CZ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cs-CZ" sz="14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>
              <a:buFont typeface="Arial" pitchFamily="34" charset="0"/>
              <a:buChar char="•"/>
            </a:pPr>
            <a:endParaRPr lang="cs-CZ" sz="1400" dirty="0">
              <a:solidFill>
                <a:srgbClr val="515D5B"/>
              </a:solidFill>
              <a:latin typeface="GothamMediumCE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515D5B"/>
                </a:solidFill>
                <a:latin typeface="GothamBoldCE" pitchFamily="50" charset="0"/>
              </a:rPr>
              <a:t>Sociální služby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denní stacionáře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domovy pro osoby se ZP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chráněné bydlení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odlehčovací služba</a:t>
            </a: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sociálně terapeutické dílny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týdenní stacionáře</a:t>
            </a:r>
            <a:endParaRPr lang="cs-CZ" sz="2200" dirty="0">
              <a:solidFill>
                <a:srgbClr val="515D5B"/>
              </a:solidFill>
              <a:latin typeface="GothamMediumCE" pitchFamily="50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515D5B"/>
                </a:solidFill>
                <a:latin typeface="GothamBoldCE" pitchFamily="50" charset="0"/>
              </a:rPr>
              <a:t>Zdravotní služby</a:t>
            </a:r>
          </a:p>
          <a:p>
            <a:pPr algn="ctr">
              <a:lnSpc>
                <a:spcPct val="150000"/>
              </a:lnSpc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ošetřovatelská péče</a:t>
            </a:r>
          </a:p>
          <a:p>
            <a:pPr algn="ctr">
              <a:lnSpc>
                <a:spcPct val="150000"/>
              </a:lnSpc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léčebná rehabilitace</a:t>
            </a:r>
          </a:p>
          <a:p>
            <a:pPr algn="ctr">
              <a:lnSpc>
                <a:spcPct val="150000"/>
              </a:lnSpc>
            </a:pPr>
            <a:r>
              <a:rPr lang="cs-CZ" sz="2200" dirty="0" smtClean="0">
                <a:solidFill>
                  <a:srgbClr val="515D5B"/>
                </a:solidFill>
                <a:latin typeface="GothamMediumCE" pitchFamily="50" charset="0"/>
              </a:rPr>
              <a:t>klinická logopedie</a:t>
            </a:r>
          </a:p>
          <a:p>
            <a:pPr algn="ctr"/>
            <a:endParaRPr lang="cs-CZ" sz="22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 algn="ctr"/>
            <a:r>
              <a:rPr lang="cs-CZ" sz="1800" dirty="0" smtClean="0">
                <a:solidFill>
                  <a:srgbClr val="515D5B"/>
                </a:solidFill>
                <a:latin typeface="GothamMediumCE" pitchFamily="50" charset="0"/>
              </a:rPr>
              <a:t>lékařská péče + klinická psychologie</a:t>
            </a:r>
            <a:endParaRPr lang="cs-CZ" sz="1800" dirty="0">
              <a:solidFill>
                <a:srgbClr val="515D5B"/>
              </a:solidFill>
              <a:latin typeface="GothamMediumCE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768752" cy="710952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GothamBoldCE" pitchFamily="50" charset="0"/>
              </a:rPr>
              <a:t>Cílová skupina</a:t>
            </a:r>
            <a:endParaRPr lang="cs-CZ" sz="4000" dirty="0">
              <a:solidFill>
                <a:srgbClr val="76B72A"/>
              </a:solidFill>
              <a:latin typeface="GothamBoldCE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osoby se zdravotním postižením (mentální, fyzické i kombinované)</a:t>
            </a:r>
            <a:b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</a:br>
            <a:endParaRPr lang="cs-CZ" sz="24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od podzimu 2015 i osoby s PAS (denní stacionáře a postupně do ostatních služeb)</a:t>
            </a:r>
            <a:b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</a:br>
            <a:endParaRPr lang="cs-CZ" sz="24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Věk 3 – 40 let *</a:t>
            </a:r>
          </a:p>
          <a:p>
            <a:pPr>
              <a:buNone/>
            </a:pPr>
            <a:r>
              <a:rPr lang="cs-CZ" sz="2400" dirty="0" smtClean="0">
                <a:solidFill>
                  <a:srgbClr val="515D5B"/>
                </a:solidFill>
                <a:latin typeface="GothamMediumCE" pitchFamily="50" charset="0"/>
              </a:rPr>
              <a:t>* liší se podle služby, např. sociálně terapeutické dílny do 55 let, chráněné bydlení 45 let</a:t>
            </a:r>
            <a:endParaRPr lang="cs-CZ" sz="2400" dirty="0">
              <a:solidFill>
                <a:srgbClr val="515D5B"/>
              </a:solidFill>
              <a:latin typeface="GothamMediumCE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515D5B"/>
                </a:solidFill>
                <a:latin typeface="GothamMediumCE" pitchFamily="50" charset="0"/>
              </a:rPr>
              <a:t>od září 2020</a:t>
            </a:r>
          </a:p>
          <a:p>
            <a:pPr algn="ctr">
              <a:buNone/>
            </a:pPr>
            <a:endParaRPr lang="cs-CZ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 algn="ctr">
              <a:buNone/>
            </a:pPr>
            <a:endParaRPr lang="cs-CZ" dirty="0">
              <a:solidFill>
                <a:srgbClr val="515D5B"/>
              </a:solidFill>
              <a:latin typeface="GothamMediumCE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752" y="2636912"/>
            <a:ext cx="2924497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GothamBoldCE" pitchFamily="50" charset="0"/>
              </a:rPr>
              <a:t>Dobrovolnictví</a:t>
            </a:r>
            <a:endParaRPr lang="cs-CZ" sz="4000" dirty="0">
              <a:solidFill>
                <a:srgbClr val="76B72A"/>
              </a:solidFill>
              <a:latin typeface="GothamBoldCE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Kdo může být dobrovolník?</a:t>
            </a:r>
            <a:b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</a:br>
            <a:endParaRPr lang="cs-CZ" sz="2000" b="1" dirty="0" smtClean="0">
              <a:solidFill>
                <a:srgbClr val="76B72A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muž či žena, věk 18+</a:t>
            </a: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dobrý zdravotní a psychický stav, který jim umožňuje zodpovědně vykonávat činnosti dle pracovní náplně</a:t>
            </a:r>
          </a:p>
          <a:p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 algn="ctr">
              <a:buNone/>
            </a:pP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Cesta na Kociánku</a:t>
            </a:r>
            <a:b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</a:br>
            <a:endParaRPr lang="cs-CZ" sz="2000" b="1" dirty="0" smtClean="0">
              <a:solidFill>
                <a:srgbClr val="76B72A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kontaktovat koordinátora: </a:t>
            </a:r>
            <a:r>
              <a:rPr lang="cs-CZ" sz="2000" b="1" dirty="0" err="1" smtClean="0">
                <a:solidFill>
                  <a:srgbClr val="76B72A"/>
                </a:solidFill>
                <a:latin typeface="GothamMediumCE" pitchFamily="50" charset="0"/>
              </a:rPr>
              <a:t>tereza.bizova</a:t>
            </a: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@</a:t>
            </a:r>
            <a:r>
              <a:rPr lang="cs-CZ" sz="2000" b="1" dirty="0" err="1" smtClean="0">
                <a:solidFill>
                  <a:srgbClr val="76B72A"/>
                </a:solidFill>
                <a:latin typeface="GothamMediumCE" pitchFamily="50" charset="0"/>
              </a:rPr>
              <a:t>kocianka.cz</a:t>
            </a: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, </a:t>
            </a:r>
            <a:b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</a:b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telefon </a:t>
            </a:r>
            <a:r>
              <a:rPr lang="cs-CZ" sz="2000" b="1" dirty="0" smtClean="0">
                <a:solidFill>
                  <a:srgbClr val="515D5B"/>
                </a:solidFill>
                <a:latin typeface="GothamMediumCE" pitchFamily="50" charset="0"/>
              </a:rPr>
              <a:t>515 504 241</a:t>
            </a: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, mobil </a:t>
            </a:r>
            <a:r>
              <a:rPr lang="cs-CZ" sz="2000" b="1" dirty="0" smtClean="0">
                <a:solidFill>
                  <a:srgbClr val="515D5B"/>
                </a:solidFill>
                <a:latin typeface="GothamMediumCE" pitchFamily="50" charset="0"/>
              </a:rPr>
              <a:t>603 951 198</a:t>
            </a: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zkonkrétnění dobrovolníkovy představy o práci v zařízení</a:t>
            </a: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konkrétní nabídka činnosti ze strany poskytovatele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cs-CZ" sz="4000" dirty="0" smtClean="0">
                <a:solidFill>
                  <a:srgbClr val="76B72A"/>
                </a:solidFill>
                <a:latin typeface="GothamBoldCE" pitchFamily="50" charset="0"/>
              </a:rPr>
              <a:t>Dobrovolnictví</a:t>
            </a:r>
            <a:endParaRPr lang="cs-CZ" sz="4000" dirty="0">
              <a:solidFill>
                <a:srgbClr val="76B72A"/>
              </a:solidFill>
              <a:latin typeface="GothamBoldCE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Před nástupem</a:t>
            </a:r>
          </a:p>
          <a:p>
            <a:pPr algn="ctr">
              <a:buNone/>
            </a:pPr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sepsání dobrovolnické smlouvy</a:t>
            </a:r>
          </a:p>
          <a:p>
            <a:pPr>
              <a:buNone/>
            </a:pPr>
            <a:endParaRPr lang="cs-CZ" sz="28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vyplnění dotazníku dobrovolníka (příloha smlouvy)</a:t>
            </a:r>
          </a:p>
          <a:p>
            <a:pPr>
              <a:buNone/>
            </a:pPr>
            <a:endParaRPr lang="cs-CZ" sz="28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800" dirty="0" smtClean="0">
                <a:solidFill>
                  <a:srgbClr val="515D5B"/>
                </a:solidFill>
                <a:latin typeface="GothamMediumCE" pitchFamily="50" charset="0"/>
              </a:rPr>
              <a:t>seznámení se s pracovištěm a uživateli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41987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Naše očekávání</a:t>
            </a:r>
          </a:p>
          <a:p>
            <a:pPr algn="ctr">
              <a:buNone/>
            </a:pPr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Kreativita dobrovolníka – nové nápady a podněty</a:t>
            </a: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Nezatíženost interpersonálními vazbami</a:t>
            </a:r>
          </a:p>
          <a:p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</a:rPr>
              <a:t>Dobrovolník představuje „oči z venku“</a:t>
            </a:r>
          </a:p>
          <a:p>
            <a:endParaRPr lang="cs-CZ" sz="2000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 algn="ctr">
              <a:buNone/>
            </a:pPr>
            <a:r>
              <a:rPr lang="cs-CZ" sz="2000" b="1" dirty="0" smtClean="0">
                <a:solidFill>
                  <a:srgbClr val="76B72A"/>
                </a:solidFill>
                <a:latin typeface="GothamMediumCE" pitchFamily="50" charset="0"/>
              </a:rPr>
              <a:t>Jak může dobrovolník pomoci? </a:t>
            </a:r>
          </a:p>
          <a:p>
            <a:pPr algn="ctr">
              <a:buNone/>
            </a:pPr>
            <a:endParaRPr lang="cs-CZ" sz="2000" b="1" dirty="0" smtClean="0">
              <a:solidFill>
                <a:srgbClr val="515D5B"/>
              </a:solidFill>
              <a:latin typeface="GothamMediumCE" pitchFamily="50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pravidelně </a:t>
            </a: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v sociálních </a:t>
            </a: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službách (práce s jednotlivcem nebo skupinou)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jednorázová účast na akcích Centra </a:t>
            </a:r>
            <a:r>
              <a:rPr lang="cs-CZ" sz="2000" dirty="0" err="1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Kociánka</a:t>
            </a: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 </a:t>
            </a:r>
            <a:b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</a:b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(např. Dobrý den </a:t>
            </a:r>
            <a:r>
              <a:rPr lang="cs-CZ" sz="2000" dirty="0" err="1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Kociánko</a:t>
            </a:r>
            <a:r>
              <a:rPr lang="cs-CZ" sz="2000" dirty="0" smtClean="0">
                <a:solidFill>
                  <a:srgbClr val="515D5B"/>
                </a:solidFill>
                <a:latin typeface="GothamMediumCE" pitchFamily="50" charset="0"/>
                <a:ea typeface="Times New Roman" pitchFamily="18" charset="0"/>
                <a:cs typeface="Arial" charset="0"/>
              </a:rPr>
              <a:t>) </a:t>
            </a:r>
            <a:r>
              <a:rPr lang="cs-CZ" dirty="0" smtClean="0">
                <a:ea typeface="Times New Roman" pitchFamily="18" charset="0"/>
                <a:cs typeface="Arial" charset="0"/>
              </a:rPr>
              <a:t>   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76B72A"/>
                </a:solidFill>
                <a:latin typeface="GothamBoldCE" pitchFamily="50" charset="0"/>
              </a:rPr>
              <a:t>Dobrovolnictví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ntrum Kocián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Centrum Kociánka</Template>
  <TotalTime>1136</TotalTime>
  <Words>410</Words>
  <Application>Microsoft Office PowerPoint</Application>
  <PresentationFormat>Předvádění na obrazovce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Centrum Kociánka</vt:lpstr>
      <vt:lpstr>Centrum Kociánka</vt:lpstr>
      <vt:lpstr>Snímek 2</vt:lpstr>
      <vt:lpstr>Snímek 3</vt:lpstr>
      <vt:lpstr>Snímek 4</vt:lpstr>
      <vt:lpstr>Cílová skupina</vt:lpstr>
      <vt:lpstr>Snímek 6</vt:lpstr>
      <vt:lpstr>Dobrovolnictví</vt:lpstr>
      <vt:lpstr>Dobrovolnictví</vt:lpstr>
      <vt:lpstr>Dobrovolnictví</vt:lpstr>
      <vt:lpstr>Dobrovolnictví</vt:lpstr>
      <vt:lpstr>Den dobrovolníků</vt:lpstr>
      <vt:lpstr>DOBRÝ DEN KOCIÁNKO</vt:lpstr>
      <vt:lpstr>Hudba</vt:lpstr>
      <vt:lpstr>Divadla </vt:lpstr>
      <vt:lpstr>DDK – Jak se zapojit</vt:lpstr>
      <vt:lpstr>DDK – Jak se zapojit</vt:lpstr>
      <vt:lpstr>DOBRÝ DEN KOCIÁNKO</vt:lpstr>
      <vt:lpstr>Kontakty</vt:lpstr>
      <vt:lpstr>Snímek 19</vt:lpstr>
    </vt:vector>
  </TitlesOfParts>
  <Company>Centrum Kociánka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Kociánka</dc:title>
  <dc:creator>t.ivicicova</dc:creator>
  <cp:lastModifiedBy>t.ivicicova</cp:lastModifiedBy>
  <cp:revision>88</cp:revision>
  <dcterms:created xsi:type="dcterms:W3CDTF">2021-04-13T12:25:50Z</dcterms:created>
  <dcterms:modified xsi:type="dcterms:W3CDTF">2021-07-22T12:15:57Z</dcterms:modified>
</cp:coreProperties>
</file>